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57" r:id="rId4"/>
    <p:sldId id="269" r:id="rId5"/>
    <p:sldId id="270" r:id="rId6"/>
    <p:sldId id="265" r:id="rId7"/>
    <p:sldId id="264" r:id="rId8"/>
    <p:sldId id="258" r:id="rId9"/>
    <p:sldId id="259" r:id="rId10"/>
    <p:sldId id="261" r:id="rId11"/>
    <p:sldId id="260" r:id="rId12"/>
    <p:sldId id="262" r:id="rId13"/>
    <p:sldId id="266" r:id="rId14"/>
    <p:sldId id="267" r:id="rId15"/>
    <p:sldId id="268"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6945802-FC24-4505-9F19-60DF1A24A3F8}" type="datetimeFigureOut">
              <a:rPr lang="en-US" smtClean="0"/>
              <a:pPr/>
              <a:t>6/24/2007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9B0B-4F19-44FE-8589-584D88879C5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45802-FC24-4505-9F19-60DF1A24A3F8}" type="datetimeFigureOut">
              <a:rPr lang="en-US" smtClean="0"/>
              <a:pPr/>
              <a:t>6/24/2007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45802-FC24-4505-9F19-60DF1A24A3F8}" type="datetimeFigureOut">
              <a:rPr lang="en-US" smtClean="0"/>
              <a:pPr/>
              <a:t>6/24/2007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45802-FC24-4505-9F19-60DF1A24A3F8}" type="datetimeFigureOut">
              <a:rPr lang="en-US" smtClean="0"/>
              <a:pPr/>
              <a:t>6/24/2007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945802-FC24-4505-9F19-60DF1A24A3F8}" type="datetimeFigureOut">
              <a:rPr lang="en-US" smtClean="0"/>
              <a:pPr/>
              <a:t>6/24/2007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9B0B-4F19-44FE-8589-584D88879C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945802-FC24-4505-9F19-60DF1A24A3F8}" type="datetimeFigureOut">
              <a:rPr lang="en-US" smtClean="0"/>
              <a:pPr/>
              <a:t>6/24/2007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945802-FC24-4505-9F19-60DF1A24A3F8}" type="datetimeFigureOut">
              <a:rPr lang="en-US" smtClean="0"/>
              <a:pPr/>
              <a:t>6/24/2007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945802-FC24-4505-9F19-60DF1A24A3F8}" type="datetimeFigureOut">
              <a:rPr lang="en-US" smtClean="0"/>
              <a:pPr/>
              <a:t>6/24/2007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45802-FC24-4505-9F19-60DF1A24A3F8}" type="datetimeFigureOut">
              <a:rPr lang="en-US" smtClean="0"/>
              <a:pPr/>
              <a:t>6/24/2007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09B0B-4F19-44FE-8589-584D88879C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945802-FC24-4505-9F19-60DF1A24A3F8}" type="datetimeFigureOut">
              <a:rPr lang="en-US" smtClean="0"/>
              <a:pPr/>
              <a:t>6/24/2007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9B0B-4F19-44FE-8589-584D88879C5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6945802-FC24-4505-9F19-60DF1A24A3F8}" type="datetimeFigureOut">
              <a:rPr lang="en-US" smtClean="0"/>
              <a:pPr/>
              <a:t>6/24/2007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BB09B0B-4F19-44FE-8589-584D88879C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945802-FC24-4505-9F19-60DF1A24A3F8}" type="datetimeFigureOut">
              <a:rPr lang="en-US" smtClean="0"/>
              <a:pPr/>
              <a:t>6/24/2007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BB09B0B-4F19-44FE-8589-584D88879C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smtClean="0"/>
              <a:t>SHOT  TYPES</a:t>
            </a:r>
            <a:endParaRPr lang="en-US" sz="6600" dirty="0"/>
          </a:p>
        </p:txBody>
      </p:sp>
      <p:sp>
        <p:nvSpPr>
          <p:cNvPr id="5" name="Text Placeholder 4"/>
          <p:cNvSpPr>
            <a:spLocks noGrp="1"/>
          </p:cNvSpPr>
          <p:nvPr>
            <p:ph type="body" idx="1"/>
          </p:nvPr>
        </p:nvSpPr>
        <p:spPr/>
        <p:txBody>
          <a:bodyPr/>
          <a:lstStyle/>
          <a:p>
            <a:r>
              <a:rPr lang="en-US" dirty="0" smtClean="0"/>
              <a:t>Media Production One</a:t>
            </a:r>
            <a:endParaRPr lang="en-US" dirty="0"/>
          </a:p>
        </p:txBody>
      </p:sp>
      <p:sp>
        <p:nvSpPr>
          <p:cNvPr id="12" name="TextBox 11"/>
          <p:cNvSpPr txBox="1"/>
          <p:nvPr/>
        </p:nvSpPr>
        <p:spPr>
          <a:xfrm>
            <a:off x="838200" y="3048000"/>
            <a:ext cx="3581400" cy="3416320"/>
          </a:xfrm>
          <a:prstGeom prst="rect">
            <a:avLst/>
          </a:prstGeom>
          <a:noFill/>
        </p:spPr>
        <p:txBody>
          <a:bodyPr wrap="square" rtlCol="0">
            <a:spAutoFit/>
          </a:bodyPr>
          <a:lstStyle/>
          <a:p>
            <a:r>
              <a:rPr lang="en-US" dirty="0" smtClean="0"/>
              <a:t>Close-Up</a:t>
            </a:r>
          </a:p>
          <a:p>
            <a:r>
              <a:rPr lang="en-US" dirty="0" smtClean="0"/>
              <a:t>Extreme Close-Up</a:t>
            </a:r>
          </a:p>
          <a:p>
            <a:r>
              <a:rPr lang="en-US" dirty="0" smtClean="0"/>
              <a:t>Medium Shot</a:t>
            </a:r>
          </a:p>
          <a:p>
            <a:r>
              <a:rPr lang="en-US" dirty="0" smtClean="0"/>
              <a:t>Wide Shot</a:t>
            </a:r>
          </a:p>
          <a:p>
            <a:r>
              <a:rPr lang="en-US" dirty="0" smtClean="0"/>
              <a:t>Extreme Wide Shot</a:t>
            </a:r>
          </a:p>
          <a:p>
            <a:r>
              <a:rPr lang="en-US" dirty="0" smtClean="0"/>
              <a:t>High Angle</a:t>
            </a:r>
          </a:p>
          <a:p>
            <a:r>
              <a:rPr lang="en-US" dirty="0" smtClean="0"/>
              <a:t>Low Angle</a:t>
            </a:r>
          </a:p>
          <a:p>
            <a:r>
              <a:rPr lang="en-US" dirty="0" smtClean="0"/>
              <a:t>Over-the-Shoulder</a:t>
            </a:r>
          </a:p>
          <a:p>
            <a:r>
              <a:rPr lang="en-US" dirty="0" smtClean="0"/>
              <a:t>POV</a:t>
            </a:r>
          </a:p>
          <a:p>
            <a:r>
              <a:rPr lang="en-US" dirty="0" smtClean="0"/>
              <a:t>Pan</a:t>
            </a:r>
          </a:p>
          <a:p>
            <a:r>
              <a:rPr lang="en-US" dirty="0" smtClean="0"/>
              <a:t>Tilt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LOW ANGLE</a:t>
            </a:r>
            <a:endParaRPr lang="en-US" dirty="0"/>
          </a:p>
        </p:txBody>
      </p:sp>
      <p:sp>
        <p:nvSpPr>
          <p:cNvPr id="3" name="Subtitle 2"/>
          <p:cNvSpPr>
            <a:spLocks noGrp="1"/>
          </p:cNvSpPr>
          <p:nvPr>
            <p:ph type="subTitle" idx="1"/>
          </p:nvPr>
        </p:nvSpPr>
        <p:spPr>
          <a:xfrm>
            <a:off x="685800" y="5257800"/>
            <a:ext cx="8077200" cy="838200"/>
          </a:xfrm>
        </p:spPr>
        <p:txBody>
          <a:bodyPr/>
          <a:lstStyle/>
          <a:p>
            <a:r>
              <a:rPr lang="en-US" dirty="0" smtClean="0"/>
              <a:t>Even a subtle low angle can  subliminally indicate  the power of the subject.</a:t>
            </a:r>
            <a:endParaRPr lang="en-US" dirty="0"/>
          </a:p>
        </p:txBody>
      </p:sp>
      <p:pic>
        <p:nvPicPr>
          <p:cNvPr id="8" name="Picture 7" descr="vlcsnap-63368.png"/>
          <p:cNvPicPr>
            <a:picLocks noChangeAspect="1"/>
          </p:cNvPicPr>
          <p:nvPr/>
        </p:nvPicPr>
        <p:blipFill>
          <a:blip r:embed="rId2"/>
          <a:stretch>
            <a:fillRect/>
          </a:stretch>
        </p:blipFill>
        <p:spPr>
          <a:xfrm>
            <a:off x="2095500" y="685800"/>
            <a:ext cx="4762500" cy="3657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OVER-THE-SHOULDER</a:t>
            </a:r>
            <a:endParaRPr lang="en-US" dirty="0"/>
          </a:p>
        </p:txBody>
      </p:sp>
      <p:sp>
        <p:nvSpPr>
          <p:cNvPr id="3" name="Subtitle 2"/>
          <p:cNvSpPr>
            <a:spLocks noGrp="1"/>
          </p:cNvSpPr>
          <p:nvPr>
            <p:ph type="subTitle" idx="1"/>
          </p:nvPr>
        </p:nvSpPr>
        <p:spPr>
          <a:xfrm>
            <a:off x="685800" y="5562600"/>
            <a:ext cx="8077200" cy="838200"/>
          </a:xfrm>
        </p:spPr>
        <p:txBody>
          <a:bodyPr/>
          <a:lstStyle/>
          <a:p>
            <a:r>
              <a:rPr lang="en-US" dirty="0" smtClean="0"/>
              <a:t>Over-the-shoulder shots  provide the viewer with a frame of reference within the scene.</a:t>
            </a:r>
            <a:endParaRPr lang="en-US" dirty="0"/>
          </a:p>
        </p:txBody>
      </p:sp>
      <p:pic>
        <p:nvPicPr>
          <p:cNvPr id="8" name="Picture 7" descr="vlcsnap-28051.png"/>
          <p:cNvPicPr>
            <a:picLocks noChangeAspect="1"/>
          </p:cNvPicPr>
          <p:nvPr/>
        </p:nvPicPr>
        <p:blipFill>
          <a:blip r:embed="rId2"/>
          <a:stretch>
            <a:fillRect/>
          </a:stretch>
        </p:blipFill>
        <p:spPr>
          <a:xfrm>
            <a:off x="609600" y="1143000"/>
            <a:ext cx="3571875" cy="2743200"/>
          </a:xfrm>
          <a:prstGeom prst="rect">
            <a:avLst/>
          </a:prstGeom>
        </p:spPr>
      </p:pic>
      <p:pic>
        <p:nvPicPr>
          <p:cNvPr id="10" name="Picture 9" descr="vlcsnap-67665.png"/>
          <p:cNvPicPr>
            <a:picLocks noChangeAspect="1"/>
          </p:cNvPicPr>
          <p:nvPr/>
        </p:nvPicPr>
        <p:blipFill>
          <a:blip r:embed="rId3"/>
          <a:stretch>
            <a:fillRect/>
          </a:stretch>
        </p:blipFill>
        <p:spPr>
          <a:xfrm>
            <a:off x="4886325" y="1143000"/>
            <a:ext cx="3571875" cy="2743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POINT-OF-VIEW</a:t>
            </a:r>
            <a:endParaRPr lang="en-US" dirty="0"/>
          </a:p>
        </p:txBody>
      </p:sp>
      <p:sp>
        <p:nvSpPr>
          <p:cNvPr id="3" name="Subtitle 2"/>
          <p:cNvSpPr>
            <a:spLocks noGrp="1"/>
          </p:cNvSpPr>
          <p:nvPr>
            <p:ph type="subTitle" idx="1"/>
          </p:nvPr>
        </p:nvSpPr>
        <p:spPr>
          <a:xfrm>
            <a:off x="685800" y="5791200"/>
            <a:ext cx="8077200" cy="914400"/>
          </a:xfrm>
        </p:spPr>
        <p:txBody>
          <a:bodyPr>
            <a:normAutofit/>
          </a:bodyPr>
          <a:lstStyle/>
          <a:p>
            <a:r>
              <a:rPr lang="en-US" dirty="0" smtClean="0"/>
              <a:t>The camera “becomes” the character, offering the viewer a unique perspective of the scene.  This angle often works best when a close-up of the actors face or eyes is displayed prior to the  POV shot.</a:t>
            </a:r>
            <a:endParaRPr lang="en-US" dirty="0"/>
          </a:p>
        </p:txBody>
      </p:sp>
      <p:pic>
        <p:nvPicPr>
          <p:cNvPr id="6" name="Picture 5" descr="vlcsnap-78343.png"/>
          <p:cNvPicPr>
            <a:picLocks noChangeAspect="1"/>
          </p:cNvPicPr>
          <p:nvPr/>
        </p:nvPicPr>
        <p:blipFill>
          <a:blip r:embed="rId2"/>
          <a:stretch>
            <a:fillRect/>
          </a:stretch>
        </p:blipFill>
        <p:spPr>
          <a:xfrm>
            <a:off x="2171700" y="609600"/>
            <a:ext cx="4762500" cy="3657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lcsnap-62674.png"/>
          <p:cNvPicPr>
            <a:picLocks noChangeAspect="1"/>
          </p:cNvPicPr>
          <p:nvPr/>
        </p:nvPicPr>
        <p:blipFill>
          <a:blip r:embed="rId2"/>
          <a:stretch>
            <a:fillRect/>
          </a:stretch>
        </p:blipFill>
        <p:spPr>
          <a:xfrm>
            <a:off x="2133600" y="609600"/>
            <a:ext cx="4762500" cy="3657600"/>
          </a:xfrm>
          <a:prstGeom prst="rect">
            <a:avLst/>
          </a:prstGeom>
        </p:spPr>
      </p:pic>
      <p:sp>
        <p:nvSpPr>
          <p:cNvPr id="2" name="Title 1"/>
          <p:cNvSpPr>
            <a:spLocks noGrp="1"/>
          </p:cNvSpPr>
          <p:nvPr>
            <p:ph type="ctrTitle"/>
          </p:nvPr>
        </p:nvSpPr>
        <p:spPr>
          <a:xfrm>
            <a:off x="685800" y="5181600"/>
            <a:ext cx="8077200" cy="838200"/>
          </a:xfrm>
        </p:spPr>
        <p:txBody>
          <a:bodyPr/>
          <a:lstStyle/>
          <a:p>
            <a:r>
              <a:rPr lang="en-US" dirty="0" smtClean="0"/>
              <a:t>TOO MUCH HEADROOM</a:t>
            </a:r>
            <a:endParaRPr lang="en-US" dirty="0"/>
          </a:p>
        </p:txBody>
      </p:sp>
      <p:sp>
        <p:nvSpPr>
          <p:cNvPr id="3" name="Subtitle 2"/>
          <p:cNvSpPr>
            <a:spLocks noGrp="1"/>
          </p:cNvSpPr>
          <p:nvPr>
            <p:ph type="subTitle" idx="1"/>
          </p:nvPr>
        </p:nvSpPr>
        <p:spPr>
          <a:xfrm>
            <a:off x="685800" y="5486400"/>
            <a:ext cx="8077200" cy="914400"/>
          </a:xfrm>
        </p:spPr>
        <p:txBody>
          <a:bodyPr>
            <a:normAutofit/>
          </a:bodyPr>
          <a:lstStyle/>
          <a:p>
            <a:r>
              <a:rPr lang="en-US" dirty="0" smtClean="0"/>
              <a:t>Too much headroom makes the actor look awkward and your shot unprofessional.</a:t>
            </a:r>
            <a:endParaRPr lang="en-US" dirty="0"/>
          </a:p>
        </p:txBody>
      </p:sp>
      <p:cxnSp>
        <p:nvCxnSpPr>
          <p:cNvPr id="8" name="Straight Connector 7"/>
          <p:cNvCxnSpPr/>
          <p:nvPr/>
        </p:nvCxnSpPr>
        <p:spPr>
          <a:xfrm>
            <a:off x="1752600" y="1524000"/>
            <a:ext cx="5638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2590800" y="685800"/>
            <a:ext cx="3962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camera should tilt down to remove this space.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ddieMattSilentFilm_0002.jpg"/>
          <p:cNvPicPr>
            <a:picLocks noChangeAspect="1"/>
          </p:cNvPicPr>
          <p:nvPr/>
        </p:nvPicPr>
        <p:blipFill>
          <a:blip r:embed="rId2"/>
          <a:stretch>
            <a:fillRect/>
          </a:stretch>
        </p:blipFill>
        <p:spPr>
          <a:xfrm>
            <a:off x="2057400" y="609600"/>
            <a:ext cx="4876800" cy="3657600"/>
          </a:xfrm>
          <a:prstGeom prst="rect">
            <a:avLst/>
          </a:prstGeom>
        </p:spPr>
      </p:pic>
      <p:sp>
        <p:nvSpPr>
          <p:cNvPr id="2" name="Title 1"/>
          <p:cNvSpPr>
            <a:spLocks noGrp="1"/>
          </p:cNvSpPr>
          <p:nvPr>
            <p:ph type="ctrTitle"/>
          </p:nvPr>
        </p:nvSpPr>
        <p:spPr>
          <a:xfrm>
            <a:off x="685800" y="5181600"/>
            <a:ext cx="8077200" cy="838200"/>
          </a:xfrm>
        </p:spPr>
        <p:txBody>
          <a:bodyPr/>
          <a:lstStyle/>
          <a:p>
            <a:r>
              <a:rPr lang="en-US" dirty="0" smtClean="0"/>
              <a:t>LEADROOM</a:t>
            </a:r>
            <a:endParaRPr lang="en-US" dirty="0"/>
          </a:p>
        </p:txBody>
      </p:sp>
      <p:sp>
        <p:nvSpPr>
          <p:cNvPr id="3" name="Subtitle 2"/>
          <p:cNvSpPr>
            <a:spLocks noGrp="1"/>
          </p:cNvSpPr>
          <p:nvPr>
            <p:ph type="subTitle" idx="1"/>
          </p:nvPr>
        </p:nvSpPr>
        <p:spPr>
          <a:xfrm>
            <a:off x="685800" y="5715000"/>
            <a:ext cx="8077200" cy="914400"/>
          </a:xfrm>
        </p:spPr>
        <p:txBody>
          <a:bodyPr>
            <a:normAutofit fontScale="85000" lnSpcReduction="20000"/>
          </a:bodyPr>
          <a:lstStyle/>
          <a:p>
            <a:r>
              <a:rPr lang="en-US" dirty="0" smtClean="0"/>
              <a:t>It is important to allow a blank area of the screen for the actor to look  or walk into.  Otherwise, it just appears as if the actor is looking at the corner of the screen and not a person or object the video’s reality.  Lead room is especially important when shooting  sports events or other activities that involve  a lot of movement.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lcsnap-62674.png"/>
          <p:cNvPicPr>
            <a:picLocks noChangeAspect="1"/>
          </p:cNvPicPr>
          <p:nvPr/>
        </p:nvPicPr>
        <p:blipFill>
          <a:blip r:embed="rId2"/>
          <a:stretch>
            <a:fillRect/>
          </a:stretch>
        </p:blipFill>
        <p:spPr>
          <a:xfrm>
            <a:off x="2133600" y="609600"/>
            <a:ext cx="4762500" cy="3657600"/>
          </a:xfrm>
          <a:prstGeom prst="rect">
            <a:avLst/>
          </a:prstGeom>
        </p:spPr>
      </p:pic>
      <p:sp>
        <p:nvSpPr>
          <p:cNvPr id="2" name="Title 1"/>
          <p:cNvSpPr>
            <a:spLocks noGrp="1"/>
          </p:cNvSpPr>
          <p:nvPr>
            <p:ph type="ctrTitle"/>
          </p:nvPr>
        </p:nvSpPr>
        <p:spPr>
          <a:xfrm>
            <a:off x="685800" y="5181600"/>
            <a:ext cx="8077200" cy="838200"/>
          </a:xfrm>
        </p:spPr>
        <p:txBody>
          <a:bodyPr/>
          <a:lstStyle/>
          <a:p>
            <a:r>
              <a:rPr lang="en-US" dirty="0" smtClean="0"/>
              <a:t>NO LEADROOM</a:t>
            </a:r>
            <a:endParaRPr lang="en-US" dirty="0"/>
          </a:p>
        </p:txBody>
      </p:sp>
      <p:sp>
        <p:nvSpPr>
          <p:cNvPr id="3" name="Subtitle 2"/>
          <p:cNvSpPr>
            <a:spLocks noGrp="1"/>
          </p:cNvSpPr>
          <p:nvPr>
            <p:ph type="subTitle" idx="1"/>
          </p:nvPr>
        </p:nvSpPr>
        <p:spPr>
          <a:xfrm>
            <a:off x="685800" y="5715000"/>
            <a:ext cx="8077200" cy="914400"/>
          </a:xfrm>
        </p:spPr>
        <p:txBody>
          <a:bodyPr>
            <a:normAutofit/>
          </a:bodyPr>
          <a:lstStyle/>
          <a:p>
            <a:r>
              <a:rPr lang="en-US" dirty="0" smtClean="0"/>
              <a:t>It is important to allow a blank area of the screen for the actor to look into.  Otherwise, it just appears as if the actor is looking at the corner of the screen and not a person or object the video’s reality.</a:t>
            </a:r>
            <a:endParaRPr lang="en-US" dirty="0"/>
          </a:p>
        </p:txBody>
      </p:sp>
      <p:pic>
        <p:nvPicPr>
          <p:cNvPr id="6" name="Picture 5" descr="vlcsnap-63814.png"/>
          <p:cNvPicPr>
            <a:picLocks noChangeAspect="1"/>
          </p:cNvPicPr>
          <p:nvPr/>
        </p:nvPicPr>
        <p:blipFill>
          <a:blip r:embed="rId3"/>
          <a:stretch>
            <a:fillRect/>
          </a:stretch>
        </p:blipFill>
        <p:spPr>
          <a:xfrm>
            <a:off x="2133600" y="609600"/>
            <a:ext cx="4762500" cy="3657600"/>
          </a:xfrm>
          <a:prstGeom prst="rect">
            <a:avLst/>
          </a:prstGeom>
        </p:spPr>
      </p:pic>
      <p:sp>
        <p:nvSpPr>
          <p:cNvPr id="7" name="Right Arrow 6"/>
          <p:cNvSpPr/>
          <p:nvPr/>
        </p:nvSpPr>
        <p:spPr>
          <a:xfrm rot="10800000">
            <a:off x="1752600" y="1524000"/>
            <a:ext cx="1524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00600" y="838200"/>
            <a:ext cx="2133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actor’s head should fill this space to allow for lead-room or look-room.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CAMERA MOVEMENT: PAN</a:t>
            </a:r>
            <a:endParaRPr lang="en-US" dirty="0"/>
          </a:p>
        </p:txBody>
      </p:sp>
      <p:sp>
        <p:nvSpPr>
          <p:cNvPr id="3" name="Subtitle 2"/>
          <p:cNvSpPr>
            <a:spLocks noGrp="1"/>
          </p:cNvSpPr>
          <p:nvPr>
            <p:ph type="subTitle" idx="1"/>
          </p:nvPr>
        </p:nvSpPr>
        <p:spPr>
          <a:xfrm>
            <a:off x="685800" y="4953000"/>
            <a:ext cx="8077200" cy="1143000"/>
          </a:xfrm>
        </p:spPr>
        <p:txBody>
          <a:bodyPr>
            <a:normAutofit/>
          </a:bodyPr>
          <a:lstStyle/>
          <a:p>
            <a:r>
              <a:rPr lang="en-US" dirty="0" smtClean="0"/>
              <a:t>Pans are horizontal camera movements.</a:t>
            </a:r>
            <a:endParaRPr lang="en-US" dirty="0"/>
          </a:p>
        </p:txBody>
      </p:sp>
      <p:sp>
        <p:nvSpPr>
          <p:cNvPr id="8" name="Right Arrow 7"/>
          <p:cNvSpPr/>
          <p:nvPr/>
        </p:nvSpPr>
        <p:spPr>
          <a:xfrm>
            <a:off x="2743200" y="304800"/>
            <a:ext cx="5486400" cy="190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38100" dist="38100" dir="2700000" algn="tl">
                    <a:srgbClr val="000000">
                      <a:alpha val="43137"/>
                    </a:srgbClr>
                  </a:outerShdw>
                </a:effectLst>
              </a:rPr>
              <a:t>PAN RIGHT</a:t>
            </a:r>
            <a:endParaRPr lang="en-US" sz="4400" b="1" dirty="0">
              <a:effectLst>
                <a:outerShdw blurRad="38100" dist="38100" dir="2700000" algn="tl">
                  <a:srgbClr val="000000">
                    <a:alpha val="43137"/>
                  </a:srgbClr>
                </a:outerShdw>
              </a:effectLst>
            </a:endParaRPr>
          </a:p>
        </p:txBody>
      </p:sp>
      <p:sp>
        <p:nvSpPr>
          <p:cNvPr id="9" name="Right Arrow 8"/>
          <p:cNvSpPr/>
          <p:nvPr/>
        </p:nvSpPr>
        <p:spPr>
          <a:xfrm rot="10800000">
            <a:off x="762001" y="2667000"/>
            <a:ext cx="5486400" cy="190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effectLst>
                <a:outerShdw blurRad="38100" dist="38100" dir="2700000" algn="tl">
                  <a:srgbClr val="000000">
                    <a:alpha val="43137"/>
                  </a:srgbClr>
                </a:outerShdw>
              </a:effectLst>
            </a:endParaRPr>
          </a:p>
        </p:txBody>
      </p:sp>
      <p:sp>
        <p:nvSpPr>
          <p:cNvPr id="10" name="TextBox 9"/>
          <p:cNvSpPr txBox="1"/>
          <p:nvPr/>
        </p:nvSpPr>
        <p:spPr>
          <a:xfrm>
            <a:off x="1828800" y="3269159"/>
            <a:ext cx="41148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PAN LEFT</a:t>
            </a:r>
            <a:endParaRPr lang="en-US"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CAMERA MOVEMENT: TILT</a:t>
            </a:r>
            <a:endParaRPr lang="en-US" dirty="0"/>
          </a:p>
        </p:txBody>
      </p:sp>
      <p:sp>
        <p:nvSpPr>
          <p:cNvPr id="3" name="Subtitle 2"/>
          <p:cNvSpPr>
            <a:spLocks noGrp="1"/>
          </p:cNvSpPr>
          <p:nvPr>
            <p:ph type="subTitle" idx="1"/>
          </p:nvPr>
        </p:nvSpPr>
        <p:spPr>
          <a:xfrm>
            <a:off x="685800" y="4953000"/>
            <a:ext cx="8077200" cy="1143000"/>
          </a:xfrm>
        </p:spPr>
        <p:txBody>
          <a:bodyPr>
            <a:normAutofit/>
          </a:bodyPr>
          <a:lstStyle/>
          <a:p>
            <a:r>
              <a:rPr lang="en-US" dirty="0" smtClean="0"/>
              <a:t>Tilts are vertical camera movements.</a:t>
            </a:r>
            <a:endParaRPr lang="en-US" dirty="0"/>
          </a:p>
        </p:txBody>
      </p:sp>
      <p:sp>
        <p:nvSpPr>
          <p:cNvPr id="7" name="Down Arrow 6"/>
          <p:cNvSpPr/>
          <p:nvPr/>
        </p:nvSpPr>
        <p:spPr>
          <a:xfrm>
            <a:off x="990600" y="381000"/>
            <a:ext cx="2971800" cy="434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TILT </a:t>
            </a:r>
          </a:p>
          <a:p>
            <a:pPr algn="ctr"/>
            <a:r>
              <a:rPr lang="en-US" sz="3200" b="1" dirty="0" smtClean="0">
                <a:effectLst>
                  <a:outerShdw blurRad="38100" dist="38100" dir="2700000" algn="tl">
                    <a:srgbClr val="000000">
                      <a:alpha val="43137"/>
                    </a:srgbClr>
                  </a:outerShdw>
                </a:effectLst>
              </a:rPr>
              <a:t>DOWN</a:t>
            </a:r>
            <a:endParaRPr lang="en-US" sz="3200" b="1" dirty="0">
              <a:effectLst>
                <a:outerShdw blurRad="38100" dist="38100" dir="2700000" algn="tl">
                  <a:srgbClr val="000000">
                    <a:alpha val="43137"/>
                  </a:srgbClr>
                </a:outerShdw>
              </a:effectLst>
            </a:endParaRPr>
          </a:p>
        </p:txBody>
      </p:sp>
      <p:sp>
        <p:nvSpPr>
          <p:cNvPr id="11" name="Down Arrow 10"/>
          <p:cNvSpPr/>
          <p:nvPr/>
        </p:nvSpPr>
        <p:spPr>
          <a:xfrm rot="10800000">
            <a:off x="5029200" y="381000"/>
            <a:ext cx="3124200" cy="449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791200" y="1981200"/>
            <a:ext cx="18288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TILT UP</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CLOSE-UP (CU)</a:t>
            </a:r>
            <a:endParaRPr lang="en-US" dirty="0"/>
          </a:p>
        </p:txBody>
      </p:sp>
      <p:sp>
        <p:nvSpPr>
          <p:cNvPr id="3" name="Subtitle 2"/>
          <p:cNvSpPr>
            <a:spLocks noGrp="1"/>
          </p:cNvSpPr>
          <p:nvPr>
            <p:ph type="subTitle" idx="1"/>
          </p:nvPr>
        </p:nvSpPr>
        <p:spPr>
          <a:xfrm>
            <a:off x="685800" y="5257800"/>
            <a:ext cx="8077200" cy="838200"/>
          </a:xfrm>
        </p:spPr>
        <p:txBody>
          <a:bodyPr/>
          <a:lstStyle/>
          <a:p>
            <a:r>
              <a:rPr lang="en-US" dirty="0" smtClean="0"/>
              <a:t>Displays detail, facial  expressions, and emotion.</a:t>
            </a:r>
            <a:endParaRPr lang="en-US" dirty="0"/>
          </a:p>
        </p:txBody>
      </p:sp>
      <p:pic>
        <p:nvPicPr>
          <p:cNvPr id="4" name="Picture 3" descr="vlcsnap-14642.png"/>
          <p:cNvPicPr>
            <a:picLocks noChangeAspect="1"/>
          </p:cNvPicPr>
          <p:nvPr/>
        </p:nvPicPr>
        <p:blipFill>
          <a:blip r:embed="rId2"/>
          <a:stretch>
            <a:fillRect/>
          </a:stretch>
        </p:blipFill>
        <p:spPr>
          <a:xfrm>
            <a:off x="619125" y="1143000"/>
            <a:ext cx="3571875" cy="2743200"/>
          </a:xfrm>
          <a:prstGeom prst="rect">
            <a:avLst/>
          </a:prstGeom>
        </p:spPr>
      </p:pic>
      <p:pic>
        <p:nvPicPr>
          <p:cNvPr id="5" name="Picture 4" descr="vlcsnap-77188.png"/>
          <p:cNvPicPr>
            <a:picLocks noChangeAspect="1"/>
          </p:cNvPicPr>
          <p:nvPr/>
        </p:nvPicPr>
        <p:blipFill>
          <a:blip r:embed="rId3"/>
          <a:stretch>
            <a:fillRect/>
          </a:stretch>
        </p:blipFill>
        <p:spPr>
          <a:xfrm>
            <a:off x="4962525" y="1143000"/>
            <a:ext cx="3571875"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EXTREME CLOSE-UP (ECU)</a:t>
            </a:r>
            <a:endParaRPr lang="en-US" dirty="0"/>
          </a:p>
        </p:txBody>
      </p:sp>
      <p:sp>
        <p:nvSpPr>
          <p:cNvPr id="3" name="Subtitle 2"/>
          <p:cNvSpPr>
            <a:spLocks noGrp="1"/>
          </p:cNvSpPr>
          <p:nvPr>
            <p:ph type="subTitle" idx="1"/>
          </p:nvPr>
        </p:nvSpPr>
        <p:spPr>
          <a:xfrm>
            <a:off x="685800" y="5562600"/>
            <a:ext cx="8077200" cy="1143000"/>
          </a:xfrm>
        </p:spPr>
        <p:txBody>
          <a:bodyPr>
            <a:normAutofit/>
          </a:bodyPr>
          <a:lstStyle/>
          <a:p>
            <a:r>
              <a:rPr lang="en-US" dirty="0" smtClean="0"/>
              <a:t>Exaggerates  or emphasizes a particular detail.  A highly stylized shot.  An extreme close-up should not linger on screen too long.  It is always best to avoid cutting off the chin when composing and extreme close-up.</a:t>
            </a:r>
            <a:endParaRPr lang="en-US" dirty="0"/>
          </a:p>
        </p:txBody>
      </p:sp>
      <p:pic>
        <p:nvPicPr>
          <p:cNvPr id="4" name="Picture 3" descr="vlcsnap-25614.png"/>
          <p:cNvPicPr>
            <a:picLocks noChangeAspect="1"/>
          </p:cNvPicPr>
          <p:nvPr/>
        </p:nvPicPr>
        <p:blipFill>
          <a:blip r:embed="rId2"/>
          <a:stretch>
            <a:fillRect/>
          </a:stretch>
        </p:blipFill>
        <p:spPr>
          <a:xfrm>
            <a:off x="609600" y="1143000"/>
            <a:ext cx="3571875" cy="2743200"/>
          </a:xfrm>
          <a:prstGeom prst="rect">
            <a:avLst/>
          </a:prstGeom>
        </p:spPr>
      </p:pic>
      <p:pic>
        <p:nvPicPr>
          <p:cNvPr id="5" name="Picture 4" descr="vlcsnap-24406.png"/>
          <p:cNvPicPr>
            <a:picLocks noChangeAspect="1"/>
          </p:cNvPicPr>
          <p:nvPr/>
        </p:nvPicPr>
        <p:blipFill>
          <a:blip r:embed="rId3"/>
          <a:stretch>
            <a:fillRect/>
          </a:stretch>
        </p:blipFill>
        <p:spPr>
          <a:xfrm>
            <a:off x="5029200" y="1143000"/>
            <a:ext cx="3571875" cy="274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MEDIUM SHOT (MS)</a:t>
            </a:r>
            <a:endParaRPr lang="en-US" dirty="0"/>
          </a:p>
        </p:txBody>
      </p:sp>
      <p:sp>
        <p:nvSpPr>
          <p:cNvPr id="3" name="Subtitle 2"/>
          <p:cNvSpPr>
            <a:spLocks noGrp="1"/>
          </p:cNvSpPr>
          <p:nvPr>
            <p:ph type="subTitle" idx="1"/>
          </p:nvPr>
        </p:nvSpPr>
        <p:spPr>
          <a:xfrm>
            <a:off x="685800" y="5257800"/>
            <a:ext cx="8077200" cy="1143000"/>
          </a:xfrm>
        </p:spPr>
        <p:txBody>
          <a:bodyPr>
            <a:normAutofit/>
          </a:bodyPr>
          <a:lstStyle/>
          <a:p>
            <a:r>
              <a:rPr lang="en-US" dirty="0" smtClean="0"/>
              <a:t>When shooting a person, a medium shot typically cuts the subject off just below the chest. </a:t>
            </a:r>
            <a:endParaRPr lang="en-US" dirty="0"/>
          </a:p>
        </p:txBody>
      </p:sp>
      <p:pic>
        <p:nvPicPr>
          <p:cNvPr id="6" name="Picture 5" descr="vlcsnap-9300.png"/>
          <p:cNvPicPr>
            <a:picLocks noChangeAspect="1"/>
          </p:cNvPicPr>
          <p:nvPr/>
        </p:nvPicPr>
        <p:blipFill>
          <a:blip r:embed="rId2"/>
          <a:stretch>
            <a:fillRect/>
          </a:stretch>
        </p:blipFill>
        <p:spPr>
          <a:xfrm>
            <a:off x="685800" y="1143000"/>
            <a:ext cx="3571875" cy="2743200"/>
          </a:xfrm>
          <a:prstGeom prst="rect">
            <a:avLst/>
          </a:prstGeom>
        </p:spPr>
      </p:pic>
      <p:pic>
        <p:nvPicPr>
          <p:cNvPr id="7" name="Picture 6" descr="Crazed Numa Fan_0001.jpg"/>
          <p:cNvPicPr>
            <a:picLocks noChangeAspect="1"/>
          </p:cNvPicPr>
          <p:nvPr/>
        </p:nvPicPr>
        <p:blipFill>
          <a:blip r:embed="rId3"/>
          <a:stretch>
            <a:fillRect/>
          </a:stretch>
        </p:blipFill>
        <p:spPr>
          <a:xfrm>
            <a:off x="4953000" y="1143000"/>
            <a:ext cx="3657600" cy="2743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MEDIUM SHOT (MS)</a:t>
            </a:r>
            <a:endParaRPr lang="en-US" dirty="0"/>
          </a:p>
        </p:txBody>
      </p:sp>
      <p:sp>
        <p:nvSpPr>
          <p:cNvPr id="3" name="Subtitle 2"/>
          <p:cNvSpPr>
            <a:spLocks noGrp="1"/>
          </p:cNvSpPr>
          <p:nvPr>
            <p:ph type="subTitle" idx="1"/>
          </p:nvPr>
        </p:nvSpPr>
        <p:spPr>
          <a:xfrm>
            <a:off x="685800" y="5486400"/>
            <a:ext cx="8077200" cy="1143000"/>
          </a:xfrm>
        </p:spPr>
        <p:txBody>
          <a:bodyPr>
            <a:normAutofit/>
          </a:bodyPr>
          <a:lstStyle/>
          <a:p>
            <a:r>
              <a:rPr lang="en-US" dirty="0" smtClean="0"/>
              <a:t>Medium shots are the best way to frame news reporters and interviewees.  The extra space at the bottom allows room for an identifier (the title that lists the subject’s name).  </a:t>
            </a:r>
            <a:endParaRPr lang="en-US" dirty="0"/>
          </a:p>
        </p:txBody>
      </p:sp>
      <p:pic>
        <p:nvPicPr>
          <p:cNvPr id="8" name="Picture 7" descr="robbins news package_0001.jpg"/>
          <p:cNvPicPr>
            <a:picLocks noChangeAspect="1"/>
          </p:cNvPicPr>
          <p:nvPr/>
        </p:nvPicPr>
        <p:blipFill>
          <a:blip r:embed="rId2"/>
          <a:srcRect l="10938" t="10417"/>
          <a:stretch>
            <a:fillRect/>
          </a:stretch>
        </p:blipFill>
        <p:spPr>
          <a:xfrm>
            <a:off x="2087172" y="685800"/>
            <a:ext cx="4969657" cy="37490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WIDE SHOT</a:t>
            </a:r>
            <a:endParaRPr lang="en-US" dirty="0"/>
          </a:p>
        </p:txBody>
      </p:sp>
      <p:sp>
        <p:nvSpPr>
          <p:cNvPr id="3" name="Subtitle 2"/>
          <p:cNvSpPr>
            <a:spLocks noGrp="1"/>
          </p:cNvSpPr>
          <p:nvPr>
            <p:ph type="subTitle" idx="1"/>
          </p:nvPr>
        </p:nvSpPr>
        <p:spPr>
          <a:xfrm>
            <a:off x="685800" y="5410200"/>
            <a:ext cx="8077200" cy="1295400"/>
          </a:xfrm>
        </p:spPr>
        <p:txBody>
          <a:bodyPr>
            <a:normAutofit/>
          </a:bodyPr>
          <a:lstStyle/>
          <a:p>
            <a:r>
              <a:rPr lang="en-US" dirty="0" smtClean="0"/>
              <a:t>A shot, taken from some distance, that unusually shows the subject as well as its surroundings.  Wide shots orient the viewer to the space within the scene.</a:t>
            </a:r>
            <a:endParaRPr lang="en-US" dirty="0"/>
          </a:p>
        </p:txBody>
      </p:sp>
      <p:pic>
        <p:nvPicPr>
          <p:cNvPr id="6" name="Picture 5" descr="vlcsnap-62078.png"/>
          <p:cNvPicPr>
            <a:picLocks noChangeAspect="1"/>
          </p:cNvPicPr>
          <p:nvPr/>
        </p:nvPicPr>
        <p:blipFill>
          <a:blip r:embed="rId2"/>
          <a:stretch>
            <a:fillRect/>
          </a:stretch>
        </p:blipFill>
        <p:spPr>
          <a:xfrm>
            <a:off x="762000" y="1143000"/>
            <a:ext cx="3571875" cy="2743200"/>
          </a:xfrm>
          <a:prstGeom prst="rect">
            <a:avLst/>
          </a:prstGeom>
        </p:spPr>
      </p:pic>
      <p:pic>
        <p:nvPicPr>
          <p:cNvPr id="7" name="Picture 6" descr="vlcsnap-27455.png"/>
          <p:cNvPicPr>
            <a:picLocks noChangeAspect="1"/>
          </p:cNvPicPr>
          <p:nvPr/>
        </p:nvPicPr>
        <p:blipFill>
          <a:blip r:embed="rId3"/>
          <a:stretch>
            <a:fillRect/>
          </a:stretch>
        </p:blipFill>
        <p:spPr>
          <a:xfrm>
            <a:off x="4886325" y="1143000"/>
            <a:ext cx="3571875"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EXTREME WIDE SHOT</a:t>
            </a:r>
            <a:endParaRPr lang="en-US" dirty="0"/>
          </a:p>
        </p:txBody>
      </p:sp>
      <p:sp>
        <p:nvSpPr>
          <p:cNvPr id="3" name="Subtitle 2"/>
          <p:cNvSpPr>
            <a:spLocks noGrp="1"/>
          </p:cNvSpPr>
          <p:nvPr>
            <p:ph type="subTitle" idx="1"/>
          </p:nvPr>
        </p:nvSpPr>
        <p:spPr>
          <a:xfrm>
            <a:off x="685800" y="5257800"/>
            <a:ext cx="8077200" cy="838200"/>
          </a:xfrm>
        </p:spPr>
        <p:txBody>
          <a:bodyPr/>
          <a:lstStyle/>
          <a:p>
            <a:r>
              <a:rPr lang="en-US" dirty="0" smtClean="0"/>
              <a:t>Similar to a typical wide shot, but much wider. </a:t>
            </a:r>
            <a:endParaRPr lang="en-US" dirty="0"/>
          </a:p>
        </p:txBody>
      </p:sp>
      <p:pic>
        <p:nvPicPr>
          <p:cNvPr id="6" name="Picture 5" descr="vlcsnap-68215.png"/>
          <p:cNvPicPr>
            <a:picLocks noChangeAspect="1"/>
          </p:cNvPicPr>
          <p:nvPr/>
        </p:nvPicPr>
        <p:blipFill>
          <a:blip r:embed="rId2"/>
          <a:stretch>
            <a:fillRect/>
          </a:stretch>
        </p:blipFill>
        <p:spPr>
          <a:xfrm>
            <a:off x="2190750" y="609600"/>
            <a:ext cx="4762500" cy="365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HIGH ANGLE</a:t>
            </a:r>
            <a:endParaRPr lang="en-US" dirty="0"/>
          </a:p>
        </p:txBody>
      </p:sp>
      <p:sp>
        <p:nvSpPr>
          <p:cNvPr id="3" name="Subtitle 2"/>
          <p:cNvSpPr>
            <a:spLocks noGrp="1"/>
          </p:cNvSpPr>
          <p:nvPr>
            <p:ph type="subTitle" idx="1"/>
          </p:nvPr>
        </p:nvSpPr>
        <p:spPr>
          <a:xfrm>
            <a:off x="685800" y="5486400"/>
            <a:ext cx="8077200" cy="838200"/>
          </a:xfrm>
        </p:spPr>
        <p:txBody>
          <a:bodyPr/>
          <a:lstStyle/>
          <a:p>
            <a:r>
              <a:rPr lang="en-US" dirty="0" smtClean="0"/>
              <a:t>High angle shots make the subject appear inferior.  Even a subtle high angle can  subliminally indicate  the vulnerability of the subject.</a:t>
            </a:r>
            <a:endParaRPr lang="en-US" dirty="0"/>
          </a:p>
        </p:txBody>
      </p:sp>
      <p:pic>
        <p:nvPicPr>
          <p:cNvPr id="6" name="Picture 5" descr="vlcsnap-23891.png"/>
          <p:cNvPicPr>
            <a:picLocks noChangeAspect="1"/>
          </p:cNvPicPr>
          <p:nvPr/>
        </p:nvPicPr>
        <p:blipFill>
          <a:blip r:embed="rId2"/>
          <a:stretch>
            <a:fillRect/>
          </a:stretch>
        </p:blipFill>
        <p:spPr>
          <a:xfrm>
            <a:off x="685800" y="1143000"/>
            <a:ext cx="3571875" cy="2743200"/>
          </a:xfrm>
          <a:prstGeom prst="rect">
            <a:avLst/>
          </a:prstGeom>
        </p:spPr>
      </p:pic>
      <p:pic>
        <p:nvPicPr>
          <p:cNvPr id="7" name="Picture 6" descr="vlcsnap-10895.png"/>
          <p:cNvPicPr>
            <a:picLocks noChangeAspect="1"/>
          </p:cNvPicPr>
          <p:nvPr/>
        </p:nvPicPr>
        <p:blipFill>
          <a:blip r:embed="rId3"/>
          <a:stretch>
            <a:fillRect/>
          </a:stretch>
        </p:blipFill>
        <p:spPr>
          <a:xfrm>
            <a:off x="4962525" y="1143000"/>
            <a:ext cx="3571875" cy="2743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1600"/>
            <a:ext cx="8077200" cy="838200"/>
          </a:xfrm>
        </p:spPr>
        <p:txBody>
          <a:bodyPr/>
          <a:lstStyle/>
          <a:p>
            <a:r>
              <a:rPr lang="en-US" dirty="0" smtClean="0"/>
              <a:t>LOW ANGLE</a:t>
            </a:r>
            <a:endParaRPr lang="en-US" dirty="0"/>
          </a:p>
        </p:txBody>
      </p:sp>
      <p:sp>
        <p:nvSpPr>
          <p:cNvPr id="3" name="Subtitle 2"/>
          <p:cNvSpPr>
            <a:spLocks noGrp="1"/>
          </p:cNvSpPr>
          <p:nvPr>
            <p:ph type="subTitle" idx="1"/>
          </p:nvPr>
        </p:nvSpPr>
        <p:spPr>
          <a:xfrm>
            <a:off x="685800" y="5562600"/>
            <a:ext cx="8077200" cy="838200"/>
          </a:xfrm>
        </p:spPr>
        <p:txBody>
          <a:bodyPr/>
          <a:lstStyle/>
          <a:p>
            <a:r>
              <a:rPr lang="en-US" dirty="0" smtClean="0"/>
              <a:t>Low angle shots make the subject appear superior.  Even a subtle low angle can  subliminally indicate  the power of the subject.</a:t>
            </a:r>
            <a:endParaRPr lang="en-US" dirty="0"/>
          </a:p>
        </p:txBody>
      </p:sp>
      <p:pic>
        <p:nvPicPr>
          <p:cNvPr id="6" name="Picture 5" descr="vlcsnap-16160.png"/>
          <p:cNvPicPr>
            <a:picLocks noChangeAspect="1"/>
          </p:cNvPicPr>
          <p:nvPr/>
        </p:nvPicPr>
        <p:blipFill>
          <a:blip r:embed="rId2"/>
          <a:stretch>
            <a:fillRect/>
          </a:stretch>
        </p:blipFill>
        <p:spPr>
          <a:xfrm>
            <a:off x="609600" y="1143000"/>
            <a:ext cx="3571875" cy="2743200"/>
          </a:xfrm>
          <a:prstGeom prst="rect">
            <a:avLst/>
          </a:prstGeom>
        </p:spPr>
      </p:pic>
      <p:pic>
        <p:nvPicPr>
          <p:cNvPr id="7" name="Picture 6" descr="vlcsnap-26047.png"/>
          <p:cNvPicPr>
            <a:picLocks noChangeAspect="1"/>
          </p:cNvPicPr>
          <p:nvPr/>
        </p:nvPicPr>
        <p:blipFill>
          <a:blip r:embed="rId3"/>
          <a:stretch>
            <a:fillRect/>
          </a:stretch>
        </p:blipFill>
        <p:spPr>
          <a:xfrm>
            <a:off x="5038725" y="1143000"/>
            <a:ext cx="3571875" cy="2743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175</TotalTime>
  <Words>492</Words>
  <Application>Microsoft Office PowerPoint</Application>
  <PresentationFormat>On-screen Show (4:3)</PresentationFormat>
  <Paragraphs>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SHOT  TYPES</vt:lpstr>
      <vt:lpstr>CLOSE-UP (CU)</vt:lpstr>
      <vt:lpstr>EXTREME CLOSE-UP (ECU)</vt:lpstr>
      <vt:lpstr>MEDIUM SHOT (MS)</vt:lpstr>
      <vt:lpstr>MEDIUM SHOT (MS)</vt:lpstr>
      <vt:lpstr>WIDE SHOT</vt:lpstr>
      <vt:lpstr>EXTREME WIDE SHOT</vt:lpstr>
      <vt:lpstr>HIGH ANGLE</vt:lpstr>
      <vt:lpstr>LOW ANGLE</vt:lpstr>
      <vt:lpstr>LOW ANGLE</vt:lpstr>
      <vt:lpstr>OVER-THE-SHOULDER</vt:lpstr>
      <vt:lpstr>POINT-OF-VIEW</vt:lpstr>
      <vt:lpstr>TOO MUCH HEADROOM</vt:lpstr>
      <vt:lpstr>LEADROOM</vt:lpstr>
      <vt:lpstr>NO LEADROOM</vt:lpstr>
      <vt:lpstr>CAMERA MOVEMENT: PAN</vt:lpstr>
      <vt:lpstr>CAMERA MOVEMENT: TILT</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CLOSE-UP</dc:title>
  <dc:creator>Teacher</dc:creator>
  <cp:lastModifiedBy>Teacher</cp:lastModifiedBy>
  <cp:revision>19</cp:revision>
  <dcterms:created xsi:type="dcterms:W3CDTF">2007-06-16T12:42:45Z</dcterms:created>
  <dcterms:modified xsi:type="dcterms:W3CDTF">2007-06-24T21:39:33Z</dcterms:modified>
</cp:coreProperties>
</file>